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0141-FE8F-4A61-98AC-DACD5516B8D9}" type="datetimeFigureOut">
              <a:rPr lang="cs-CZ" smtClean="0"/>
              <a:t>07.09.2016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ADEB-70D0-42EE-9C7E-FE10A418B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4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E183AF-863F-41EF-8D42-9A8795A1D0B1}" type="slidenum">
              <a:rPr lang="cs-CZ" altLang="cs-CZ" sz="1200" smtClean="0"/>
              <a:pPr/>
              <a:t>4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333155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85424"/>
            <a:ext cx="1164084" cy="365125"/>
          </a:xfr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1" y="5985425"/>
            <a:ext cx="10514964" cy="365125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99663"/>
            <a:ext cx="1164084" cy="365125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1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6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3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6555" y="1091953"/>
            <a:ext cx="10138298" cy="5085010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524001" y="0"/>
            <a:ext cx="10668000" cy="58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73300"/>
            <a:ext cx="18700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300" y="5992917"/>
            <a:ext cx="1292469" cy="365125"/>
          </a:xfrm>
        </p:spPr>
        <p:txBody>
          <a:bodyPr/>
          <a:lstStyle>
            <a:lvl1pPr algn="ctr">
              <a:defRPr sz="1000"/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5121" y="6010118"/>
            <a:ext cx="10523844" cy="365125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300" y="6375243"/>
            <a:ext cx="1292469" cy="365125"/>
          </a:xfrm>
        </p:spPr>
        <p:txBody>
          <a:bodyPr/>
          <a:lstStyle>
            <a:lvl1pPr>
              <a:defRPr sz="1000"/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411767" y="385516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2411767" y="304274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36312"/>
            <a:ext cx="10523844" cy="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6556" y="1346230"/>
            <a:ext cx="4904472" cy="4640475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95604" y="1346231"/>
            <a:ext cx="4989250" cy="4640474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9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39835" y="6176963"/>
            <a:ext cx="10445018" cy="232146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4841" y="5994400"/>
            <a:ext cx="1151707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0949" y="6409109"/>
            <a:ext cx="1145599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58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3708" y="1350956"/>
            <a:ext cx="4813785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3708" y="2174868"/>
            <a:ext cx="4813785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137814" y="1350956"/>
            <a:ext cx="483749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137814" y="2174868"/>
            <a:ext cx="4837492" cy="3684588"/>
          </a:xfrm>
        </p:spPr>
        <p:txBody>
          <a:bodyPr/>
          <a:lstStyle>
            <a:lvl1pPr marL="2286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1050C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803708" y="6109398"/>
            <a:ext cx="10171598" cy="212170"/>
          </a:xfrm>
        </p:spPr>
        <p:txBody>
          <a:bodyPr/>
          <a:lstStyle>
            <a:lvl1pPr algn="r">
              <a:defRPr sz="1000"/>
            </a:lvl1pPr>
          </a:lstStyle>
          <a:p>
            <a:endParaRPr lang="cs-CZ" dirty="0"/>
          </a:p>
        </p:txBody>
      </p:sp>
      <p:pic>
        <p:nvPicPr>
          <p:cNvPr id="10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75487" b="3123"/>
          <a:stretch/>
        </p:blipFill>
        <p:spPr bwMode="auto">
          <a:xfrm>
            <a:off x="0" y="0"/>
            <a:ext cx="1376039" cy="68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9" y="2647976"/>
            <a:ext cx="1561810" cy="15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21" y="6418556"/>
            <a:ext cx="10523844" cy="346232"/>
          </a:xfrm>
          <a:prstGeom prst="rect">
            <a:avLst/>
          </a:prstGeom>
        </p:spPr>
      </p:pic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114841" y="5994400"/>
            <a:ext cx="115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14" name="Zástupný symbol pro číslo snímku 5"/>
          <p:cNvSpPr txBox="1">
            <a:spLocks/>
          </p:cNvSpPr>
          <p:nvPr userDrawn="1"/>
        </p:nvSpPr>
        <p:spPr>
          <a:xfrm>
            <a:off x="120949" y="6409109"/>
            <a:ext cx="114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846556" y="94585"/>
            <a:ext cx="10138298" cy="8216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97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0335" y="2555666"/>
            <a:ext cx="9791330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5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ackgroun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123" r="14863" b="3123"/>
          <a:stretch/>
        </p:blipFill>
        <p:spPr bwMode="auto">
          <a:xfrm>
            <a:off x="-16043" y="1051"/>
            <a:ext cx="12208043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30A1-9BEA-4DDE-B77E-74FAD94F34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5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62470" y="365125"/>
            <a:ext cx="9791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62470" y="1825625"/>
            <a:ext cx="97913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C0718-4FC4-4303-AE6D-BAF561C26C1B}" type="datetimeFigureOut">
              <a:rPr lang="cs-CZ" smtClean="0"/>
              <a:pPr/>
              <a:t>07.09.2016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6F30A1-9BEA-4DDE-B77E-74FAD94F34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34382" y="3036888"/>
            <a:ext cx="8123237" cy="7842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8800" b="1" i="1" dirty="0">
                <a:solidFill>
                  <a:schemeClr val="bg1"/>
                </a:solidFill>
              </a:rPr>
              <a:t>#</a:t>
            </a:r>
            <a:r>
              <a:rPr lang="cs-CZ" sz="8800" b="1" i="1" dirty="0" err="1">
                <a:solidFill>
                  <a:schemeClr val="bg1"/>
                </a:solidFill>
              </a:rPr>
              <a:t>ZakonikPrace</a:t>
            </a:r>
            <a:endParaRPr lang="cs-CZ" sz="8465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4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3"/>
          <p:cNvSpPr>
            <a:spLocks noChangeArrowheads="1"/>
          </p:cNvSpPr>
          <p:nvPr/>
        </p:nvSpPr>
        <p:spPr bwMode="auto">
          <a:xfrm>
            <a:off x="2066157" y="526"/>
            <a:ext cx="10125844" cy="634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14450" indent="-2508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/>
              <a:t>Důstojnou práci na principu flexicurity    v souladu s úmluvami MOP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Spojit pružnost forem práce a pracovní doby          s náležitou ochranou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Jen odpočatý zaměstnanec může vykonávat dobře svoji práci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/>
              <a:t>Spolurozhodování odborů o agenturním zaměstnávání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Mzdový dumping a zneužívání agenturních zaměstnanců jsou nepřijatelné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/>
              <a:t>Účinné potírání nelegální (nehlášené) práce i švarcsystému</a:t>
            </a:r>
          </a:p>
        </p:txBody>
      </p:sp>
    </p:spTree>
    <p:extLst>
      <p:ext uri="{BB962C8B-B14F-4D97-AF65-F5344CB8AC3E}">
        <p14:creationId xmlns:p14="http://schemas.microsoft.com/office/powerpoint/2010/main" val="17124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2151827" y="148348"/>
            <a:ext cx="9878913" cy="72571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063">
              <a:defRPr/>
            </a:pPr>
            <a:r>
              <a:rPr lang="cs-CZ" altLang="cs-CZ" sz="3809" b="1" dirty="0"/>
              <a:t>Stejná práva a ochranu pro zaměstnance soukromého sektoru 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i ten si zaslouží 5 týdnů dovolené</a:t>
            </a:r>
          </a:p>
          <a:p>
            <a:pPr marL="338063">
              <a:defRPr/>
            </a:pPr>
            <a:endParaRPr lang="cs-CZ" altLang="cs-CZ" sz="3809" b="1" dirty="0"/>
          </a:p>
          <a:p>
            <a:pPr marL="338063">
              <a:defRPr/>
            </a:pPr>
            <a:r>
              <a:rPr lang="cs-CZ" altLang="cs-CZ" sz="3809" b="1" dirty="0"/>
              <a:t>Podporu kolektivního vyjednávání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příspěvek zaměstnavatele na zastupování zaměstnanců zlepší možnosti jejich ochrany         i kvalitu kolektivního vyjednávání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menšina nemůže blokovat uzavření kolektivní smlouvy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potřebujeme zástupce zaměstnavatelů se silným mandátem k uzavření KSVS</a:t>
            </a:r>
          </a:p>
          <a:p>
            <a:pPr>
              <a:defRPr/>
            </a:pPr>
            <a:endParaRPr lang="cs-CZ" altLang="cs-CZ" sz="3809" b="1" dirty="0"/>
          </a:p>
          <a:p>
            <a:pPr>
              <a:defRPr/>
            </a:pPr>
            <a:endParaRPr lang="cs-CZ" altLang="cs-CZ" sz="3809" b="1" dirty="0"/>
          </a:p>
        </p:txBody>
      </p:sp>
    </p:spTree>
    <p:extLst>
      <p:ext uri="{BB962C8B-B14F-4D97-AF65-F5344CB8AC3E}">
        <p14:creationId xmlns:p14="http://schemas.microsoft.com/office/powerpoint/2010/main" val="28343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9918" r="1" b="4416"/>
          <a:stretch/>
        </p:blipFill>
        <p:spPr bwMode="auto">
          <a:xfrm>
            <a:off x="-83127" y="0"/>
            <a:ext cx="12275127" cy="69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95217" y="581737"/>
            <a:ext cx="9611081" cy="4646785"/>
          </a:xfrm>
          <a:prstGeom prst="rect">
            <a:avLst/>
          </a:prstGeom>
          <a:solidFill>
            <a:schemeClr val="tx1">
              <a:lumMod val="65000"/>
              <a:lumOff val="3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5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Požadujeme zrušení karenční doby!</a:t>
            </a:r>
          </a:p>
          <a:p>
            <a:pPr>
              <a:defRPr/>
            </a:pPr>
            <a:endParaRPr lang="cs-CZ" sz="359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Zaměstnanci nejsou díky karenční době méně nemocní, jen se snaží „vyléčit“ bez toho, </a:t>
            </a:r>
          </a:p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aniž by si „brali nemocenskou“. Přecházejí tak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nemoci 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dlouhodobě poškozují své zdraví.</a:t>
            </a:r>
          </a:p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Neprospívá to jim osobně, zaměstnavateli, </a:t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 zdravotnictví!</a:t>
            </a:r>
          </a:p>
        </p:txBody>
      </p:sp>
      <p:pic>
        <p:nvPicPr>
          <p:cNvPr id="16388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4" y="5791482"/>
            <a:ext cx="806305" cy="80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1295217" y="6082087"/>
            <a:ext cx="10608608" cy="2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1164" dirty="0">
                <a:solidFill>
                  <a:schemeClr val="bg1"/>
                </a:solidFill>
              </a:rPr>
              <a:t>Českomoravská konfederace odborových svazů      			</a:t>
            </a:r>
            <a:r>
              <a:rPr lang="cs-CZ" altLang="cs-CZ" sz="1164" dirty="0" smtClean="0">
                <a:solidFill>
                  <a:schemeClr val="bg1"/>
                </a:solidFill>
              </a:rPr>
              <a:t>			      www.cmkos.cz</a:t>
            </a:r>
            <a:endParaRPr lang="cs-CZ" altLang="cs-CZ" sz="116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/>
          <a:stretch/>
        </p:blipFill>
        <p:spPr bwMode="auto">
          <a:xfrm>
            <a:off x="432260" y="-16626"/>
            <a:ext cx="11222182" cy="68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3"/>
          <p:cNvSpPr>
            <a:spLocks noChangeArrowheads="1"/>
          </p:cNvSpPr>
          <p:nvPr/>
        </p:nvSpPr>
        <p:spPr bwMode="auto">
          <a:xfrm>
            <a:off x="2686004" y="1349407"/>
            <a:ext cx="8414126" cy="35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48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963">
                <a:solidFill>
                  <a:srgbClr val="000000"/>
                </a:solidFill>
              </a:rPr>
              <a:t>Proto chceme v dohodě se zaměstnavateli také účinnou </a:t>
            </a:r>
            <a:r>
              <a:rPr lang="cs-CZ" altLang="cs-CZ" sz="2963" b="1">
                <a:solidFill>
                  <a:srgbClr val="000000"/>
                </a:solidFill>
              </a:rPr>
              <a:t>prevenci</a:t>
            </a:r>
            <a:r>
              <a:rPr lang="cs-CZ" altLang="cs-CZ" sz="2963">
                <a:solidFill>
                  <a:srgbClr val="000000"/>
                </a:solidFill>
              </a:rPr>
              <a:t> pracovních úrazů a nemocí           z povolání a úrazovou rehabilitaci umožňující rychlý návrat zaměstnance k původní práci </a:t>
            </a:r>
            <a:r>
              <a:rPr lang="cs-CZ" altLang="cs-CZ" sz="2963" b="1">
                <a:solidFill>
                  <a:srgbClr val="000000"/>
                </a:solidFill>
              </a:rPr>
              <a:t>hrazenou z pojistného </a:t>
            </a:r>
            <a:r>
              <a:rPr lang="cs-CZ" altLang="cs-CZ" sz="2963">
                <a:solidFill>
                  <a:srgbClr val="000000"/>
                </a:solidFill>
              </a:rPr>
              <a:t>odváděného zaměstnavateli </a:t>
            </a:r>
            <a:r>
              <a:rPr lang="cs-CZ" altLang="cs-CZ" sz="2963" b="1">
                <a:solidFill>
                  <a:srgbClr val="000000"/>
                </a:solidFill>
              </a:rPr>
              <a:t>na odškodňování pracovních úrazů a nemocí z povolání</a:t>
            </a:r>
            <a:r>
              <a:rPr lang="cs-CZ" altLang="cs-CZ" sz="2963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36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3574473" y="2313613"/>
            <a:ext cx="8342040" cy="21441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4. Co přináší koncepční vládní novela ZP?</a:t>
            </a:r>
            <a:endParaRPr lang="cs-CZ" altLang="cs-CZ" sz="1905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190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961805" y="525"/>
            <a:ext cx="9892144" cy="63779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cs-CZ" sz="3809" b="1" dirty="0"/>
              <a:t>Vládní cíle koncepční novely ZP: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prohloubení flexibility základních pracovněprávních vztahů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posílení ochrany postavení zaměstnance v těchto právních vztazích 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přiměřené snížení administrativní náročnosti kladené na zaměstnavatele v souvislosti s aplikací zákoníku práce</a:t>
            </a:r>
          </a:p>
          <a:p>
            <a:pPr>
              <a:defRPr/>
            </a:pPr>
            <a:r>
              <a:rPr lang="cs-CZ" sz="2963" dirty="0"/>
              <a:t>a to, a s ohledem na vývoj </a:t>
            </a:r>
          </a:p>
          <a:p>
            <a:pPr marL="1269879" lvl="1" indent="-483763">
              <a:buFont typeface="Symbol" panose="05050102010706020507" pitchFamily="18" charset="2"/>
              <a:buChar char="-"/>
              <a:defRPr/>
            </a:pPr>
            <a:r>
              <a:rPr lang="cs-CZ" sz="2963" dirty="0"/>
              <a:t>českého právního řádu</a:t>
            </a:r>
          </a:p>
          <a:p>
            <a:pPr marL="1269879" lvl="1" indent="-483763">
              <a:buFont typeface="Symbol" panose="05050102010706020507" pitchFamily="18" charset="2"/>
              <a:buChar char="-"/>
              <a:defRPr/>
            </a:pPr>
            <a:r>
              <a:rPr lang="cs-CZ" sz="2963" dirty="0"/>
              <a:t>judikatury českých soudů</a:t>
            </a:r>
          </a:p>
          <a:p>
            <a:pPr marL="1269879" lvl="1" indent="-483763">
              <a:buFont typeface="Symbol" panose="05050102010706020507" pitchFamily="18" charset="2"/>
              <a:buChar char="-"/>
              <a:defRPr/>
            </a:pPr>
            <a:r>
              <a:rPr lang="cs-CZ" sz="2963" dirty="0"/>
              <a:t>judikaturu Soudního dvora Evropské unie (dále jen „SD EU“)</a:t>
            </a:r>
          </a:p>
        </p:txBody>
      </p:sp>
    </p:spTree>
    <p:extLst>
      <p:ext uri="{BB962C8B-B14F-4D97-AF65-F5344CB8AC3E}">
        <p14:creationId xmlns:p14="http://schemas.microsoft.com/office/powerpoint/2010/main" val="8922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935132" y="526"/>
            <a:ext cx="10256869" cy="628018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3809" b="1" dirty="0"/>
              <a:t>Hlavní změny koncepční novely ZP:</a:t>
            </a:r>
          </a:p>
          <a:p>
            <a:pPr>
              <a:defRPr/>
            </a:pPr>
            <a:endParaRPr lang="cs-CZ" altLang="cs-CZ" sz="846" b="1" dirty="0"/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zakotvení institutu</a:t>
            </a:r>
            <a:r>
              <a:rPr lang="cs-CZ" sz="2963" b="1" dirty="0"/>
              <a:t> </a:t>
            </a:r>
            <a:r>
              <a:rPr lang="cs-CZ" sz="2963" dirty="0"/>
              <a:t>vrcholových řídících zaměstnanců     (§ 12)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převedení zaměstnance na jinou práci (§ 41) nově dohodou zaměstnance a zaměstnavatele 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při hromadném propouštění za určitých podmínek zaměstnavatel zpracuje povinně sociální plán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úprava práv a povinností v kontu pracovní doby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vznik práva zaměstnance na dovolenou</a:t>
            </a:r>
            <a:r>
              <a:rPr lang="cs-CZ" sz="2963" b="1" dirty="0"/>
              <a:t> </a:t>
            </a:r>
            <a:r>
              <a:rPr lang="cs-CZ" sz="2963" dirty="0"/>
              <a:t>i její délka podle odpracované týdenní pracovní doby zaměstnance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umožňuje se dohoda o rozvržení pracovní doby zaměstnancem při výkonu práce mimo pracoviště zaměstnavatele (</a:t>
            </a:r>
            <a:r>
              <a:rPr lang="cs-CZ" sz="2963" dirty="0" err="1"/>
              <a:t>homeworking</a:t>
            </a:r>
            <a:r>
              <a:rPr lang="cs-CZ" sz="2963" dirty="0"/>
              <a:t>)</a:t>
            </a:r>
            <a:endParaRPr lang="cs-CZ" altLang="cs-CZ" sz="2963" dirty="0"/>
          </a:p>
        </p:txBody>
      </p:sp>
    </p:spTree>
    <p:extLst>
      <p:ext uri="{BB962C8B-B14F-4D97-AF65-F5344CB8AC3E}">
        <p14:creationId xmlns:p14="http://schemas.microsoft.com/office/powerpoint/2010/main" val="38470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968728" y="525"/>
            <a:ext cx="10058652" cy="611738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cs-CZ" sz="3809" b="1" dirty="0"/>
              <a:t>Hlavní změny koncepční novely ZP:</a:t>
            </a:r>
          </a:p>
          <a:p>
            <a:pPr>
              <a:defRPr/>
            </a:pPr>
            <a:endParaRPr lang="cs-CZ" altLang="cs-CZ" sz="1270" b="1" dirty="0"/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upravuje se práce na dálku (</a:t>
            </a:r>
            <a:r>
              <a:rPr lang="cs-CZ" sz="2963" dirty="0" err="1"/>
              <a:t>teleworking</a:t>
            </a:r>
            <a:r>
              <a:rPr lang="cs-CZ" sz="2963" dirty="0"/>
              <a:t>) v souladu </a:t>
            </a:r>
            <a:r>
              <a:rPr lang="cs-CZ" sz="2963" dirty="0" smtClean="0"/>
              <a:t>s rámcovou </a:t>
            </a:r>
            <a:r>
              <a:rPr lang="cs-CZ" sz="2963" dirty="0"/>
              <a:t>dohodou, kterou uzavřeli sociální partneři na evropské úrovni v roce 2002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u přechodu práv a povinností z pracovněprávních vztahů se reaguje na judikaturu SD EU a dále se zpřesňují podmínky pro dání výpovědi zaměstnancem</a:t>
            </a:r>
          </a:p>
          <a:p>
            <a:pPr marL="483763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další změny se dotýkají zejména </a:t>
            </a:r>
          </a:p>
          <a:p>
            <a:pPr marL="2660698" lvl="4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přeložení </a:t>
            </a:r>
          </a:p>
          <a:p>
            <a:pPr marL="2660698" lvl="4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prevence před stresem a obtěžováním, </a:t>
            </a:r>
          </a:p>
          <a:p>
            <a:pPr marL="2660698" lvl="4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doručování </a:t>
            </a:r>
          </a:p>
          <a:p>
            <a:pPr marL="2660698" lvl="4" indent="-483763">
              <a:buFont typeface="Symbol" panose="05050102010706020507" pitchFamily="18" charset="2"/>
              <a:buChar char=""/>
              <a:defRPr/>
            </a:pPr>
            <a:r>
              <a:rPr lang="cs-CZ" sz="2963" dirty="0"/>
              <a:t>průměrného výdělku</a:t>
            </a:r>
          </a:p>
        </p:txBody>
      </p:sp>
    </p:spTree>
    <p:extLst>
      <p:ext uri="{BB962C8B-B14F-4D97-AF65-F5344CB8AC3E}">
        <p14:creationId xmlns:p14="http://schemas.microsoft.com/office/powerpoint/2010/main" val="15148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3142211" y="2313613"/>
            <a:ext cx="8774302" cy="21441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5. Co chybí v koncepční novele zákoníku práce?</a:t>
            </a:r>
            <a:endParaRPr lang="cs-CZ" altLang="cs-CZ" sz="1905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190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2057285" y="401950"/>
            <a:ext cx="9904110" cy="582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1. O co nás připravil Ústavní soud?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2. Co zaměstnancům provedla vláda pravice?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3. Co chceme?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cs-CZ" sz="3809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4. Co přináší koncepční vládní novela ZP?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cs-CZ" sz="3809" b="1" dirty="0">
                <a:solidFill>
                  <a:schemeClr val="bg1"/>
                </a:solidFill>
              </a:rPr>
              <a:t>5. Co chybí v koncepční novele ZP?</a:t>
            </a:r>
            <a:endParaRPr lang="cs-CZ" altLang="cs-CZ" sz="317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2150147" y="620373"/>
            <a:ext cx="9877233" cy="51402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cs-CZ" sz="3809" b="1" dirty="0"/>
              <a:t>Problémy přípravy koncepční novele ZP:</a:t>
            </a:r>
          </a:p>
          <a:p>
            <a:pPr>
              <a:defRPr/>
            </a:pPr>
            <a:endParaRPr lang="cs-CZ" altLang="cs-CZ" sz="3809" b="1" dirty="0"/>
          </a:p>
          <a:p>
            <a:pPr marL="604704" indent="-266641">
              <a:buFontTx/>
              <a:buChar char="-"/>
              <a:defRPr/>
            </a:pPr>
            <a:r>
              <a:rPr lang="cs-CZ" altLang="cs-CZ" sz="2963" b="1" dirty="0"/>
              <a:t>Vláda</a:t>
            </a:r>
            <a:r>
              <a:rPr lang="cs-CZ" altLang="cs-CZ" sz="2963" dirty="0"/>
              <a:t> podmínila věcné změny dohodou sociálních partnerů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b="1" dirty="0"/>
              <a:t>Zaměstnavatelé </a:t>
            </a:r>
            <a:r>
              <a:rPr lang="cs-CZ" altLang="cs-CZ" sz="2963" dirty="0"/>
              <a:t>(SP ČR a KZPS) odmítají změny nad rámec návrhu MPSV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dirty="0"/>
              <a:t>Návrh připravený </a:t>
            </a:r>
            <a:r>
              <a:rPr lang="cs-CZ" altLang="cs-CZ" sz="2963" b="1" dirty="0"/>
              <a:t>MPSV</a:t>
            </a:r>
            <a:r>
              <a:rPr lang="cs-CZ" altLang="cs-CZ" sz="2963" dirty="0"/>
              <a:t> směřuje více k legislativně technickým změnám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b="1" dirty="0"/>
              <a:t>Hospodářská komora </a:t>
            </a:r>
            <a:r>
              <a:rPr lang="cs-CZ" altLang="cs-CZ" sz="2963" dirty="0"/>
              <a:t>chce koncepční novelu zákoníku práce zablokovat v Parlamentu</a:t>
            </a:r>
            <a:endParaRPr lang="cs-CZ" altLang="cs-CZ" sz="3809" b="1" dirty="0"/>
          </a:p>
        </p:txBody>
      </p:sp>
    </p:spTree>
    <p:extLst>
      <p:ext uri="{BB962C8B-B14F-4D97-AF65-F5344CB8AC3E}">
        <p14:creationId xmlns:p14="http://schemas.microsoft.com/office/powerpoint/2010/main" val="25406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39" y="175225"/>
            <a:ext cx="10140962" cy="58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740275" y="526"/>
            <a:ext cx="10451726" cy="732238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3809" b="1" dirty="0"/>
              <a:t>Co ještě chybí v koncepční novele ZP: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rozšíření zmocnění pro odchylnou úpravu </a:t>
            </a:r>
            <a:r>
              <a:rPr lang="cs-CZ" sz="2963" dirty="0" err="1"/>
              <a:t>prac</a:t>
            </a:r>
            <a:r>
              <a:rPr lang="cs-CZ" sz="2963" dirty="0"/>
              <a:t>. doby        v dopravě v § 100  o stanovení způsobu odměňování      za dobu čekání mezi spoji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ochrana před zneužíváním nepřetržitého odpočinku          k cestě do jiného místa výkonu práce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zapracování společných návrhů sociálních partnerů          v oblasti pracovně lékařské péče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právo odborové organizace účastnit se kontroly prováděné orgány inspekce práce nebo orgány ochrany veřejného zdraví u zaměstnavatele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právo na dodat. dovolenou pro zaměstnance v přímém styku s biologickými odpadními vodami a odpady</a:t>
            </a:r>
          </a:p>
          <a:p>
            <a:pPr marL="604704" indent="-266641">
              <a:buFontTx/>
              <a:buChar char="-"/>
              <a:defRPr/>
            </a:pPr>
            <a:endParaRPr lang="cs-CZ" altLang="cs-CZ" sz="3809" dirty="0">
              <a:solidFill>
                <a:srgbClr val="FF0000"/>
              </a:solidFill>
            </a:endParaRPr>
          </a:p>
          <a:p>
            <a:pPr>
              <a:defRPr/>
            </a:pPr>
            <a:endParaRPr lang="cs-CZ" altLang="cs-CZ" sz="3809" b="1" dirty="0"/>
          </a:p>
        </p:txBody>
      </p:sp>
    </p:spTree>
    <p:extLst>
      <p:ext uri="{BB962C8B-B14F-4D97-AF65-F5344CB8AC3E}">
        <p14:creationId xmlns:p14="http://schemas.microsoft.com/office/powerpoint/2010/main" val="37465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632768" y="82837"/>
            <a:ext cx="10559233" cy="615001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3809" b="1" dirty="0"/>
              <a:t>Co ještě chybí v koncepční novele ZP: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povinnost zaměstnavatele pečovat o odborný rozvoj zaměstnanců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vypustit institut dohod o odpovědnosti k ochraně hodnot svěřených zaměstnanci a odpovědnost za „manko“ zařadit do obecné odpovědnosti zaměstnance za škodu způsobenou zaměstnavateli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navýšení jednorázového odškodnění pozůstalých </a:t>
            </a:r>
            <a:r>
              <a:rPr lang="cs-CZ" sz="2963" dirty="0" smtClean="0"/>
              <a:t>na 300</a:t>
            </a:r>
            <a:r>
              <a:rPr lang="cs-CZ" sz="2963" dirty="0"/>
              <a:t> 000 Kč při úmrtí zaměstnance v důsledku pracovního úrazu či nemoci z povolání</a:t>
            </a:r>
          </a:p>
          <a:p>
            <a:pPr marL="604704" indent="-266641">
              <a:buFontTx/>
              <a:buChar char="-"/>
              <a:defRPr/>
            </a:pPr>
            <a:r>
              <a:rPr lang="cs-CZ" sz="2963" dirty="0"/>
              <a:t>povinnost zaměstnavatele nahradit funkcionářům </a:t>
            </a:r>
            <a:r>
              <a:rPr lang="cs-CZ" sz="2963" dirty="0" err="1"/>
              <a:t>odb</a:t>
            </a:r>
            <a:r>
              <a:rPr lang="cs-CZ" sz="2963" dirty="0"/>
              <a:t>. organizace škodu nebo nemajetkovou újmu vzniklou      při výkonu oprávnění vyplývajících ze zákoníku práce</a:t>
            </a:r>
            <a:endParaRPr lang="cs-CZ" altLang="cs-CZ" sz="3809" b="1" dirty="0"/>
          </a:p>
        </p:txBody>
      </p:sp>
    </p:spTree>
    <p:extLst>
      <p:ext uri="{BB962C8B-B14F-4D97-AF65-F5344CB8AC3E}">
        <p14:creationId xmlns:p14="http://schemas.microsoft.com/office/powerpoint/2010/main" val="6788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2309729" y="501752"/>
            <a:ext cx="9275864" cy="849424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cs-CZ" altLang="cs-CZ" sz="7618" b="1" dirty="0">
                <a:solidFill>
                  <a:schemeClr val="bg1"/>
                </a:solidFill>
              </a:rPr>
              <a:t>#</a:t>
            </a:r>
            <a:r>
              <a:rPr lang="cs-CZ" altLang="cs-CZ" sz="7618" b="1" dirty="0" err="1">
                <a:solidFill>
                  <a:schemeClr val="bg1"/>
                </a:solidFill>
              </a:rPr>
              <a:t>DustojnaPrace</a:t>
            </a:r>
            <a:endParaRPr lang="cs-CZ" altLang="cs-CZ" sz="7618" b="1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cs-CZ" altLang="cs-CZ" sz="7618" b="1" dirty="0">
                <a:solidFill>
                  <a:schemeClr val="bg1"/>
                </a:solidFill>
              </a:rPr>
              <a:t>#</a:t>
            </a:r>
            <a:r>
              <a:rPr lang="cs-CZ" altLang="cs-CZ" sz="7618" b="1" dirty="0" err="1">
                <a:solidFill>
                  <a:schemeClr val="bg1"/>
                </a:solidFill>
              </a:rPr>
              <a:t>KonecLevnePrace</a:t>
            </a:r>
            <a:endParaRPr lang="cs-CZ" altLang="cs-CZ" sz="7618" b="1" dirty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  <a:defRPr/>
            </a:pPr>
            <a:r>
              <a:rPr lang="cs-CZ" altLang="cs-CZ" sz="7618" b="1" dirty="0">
                <a:solidFill>
                  <a:schemeClr val="bg1"/>
                </a:solidFill>
              </a:rPr>
              <a:t>#</a:t>
            </a:r>
            <a:r>
              <a:rPr lang="cs-CZ" altLang="cs-CZ" sz="7618" b="1" dirty="0" err="1">
                <a:solidFill>
                  <a:schemeClr val="bg1"/>
                </a:solidFill>
              </a:rPr>
              <a:t>LepsiBudoucnost</a:t>
            </a:r>
            <a:endParaRPr lang="cs-CZ" altLang="cs-CZ" sz="7618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cs-CZ" altLang="cs-CZ" sz="7618" b="1" dirty="0">
              <a:solidFill>
                <a:schemeClr val="bg1"/>
              </a:solidFill>
            </a:endParaRPr>
          </a:p>
          <a:p>
            <a:pPr marL="544234" indent="-544234">
              <a:lnSpc>
                <a:spcPct val="150000"/>
              </a:lnSpc>
              <a:buFontTx/>
              <a:buAutoNum type="arabicPeriod"/>
              <a:defRPr/>
            </a:pPr>
            <a:endParaRPr lang="cs-CZ" altLang="cs-CZ" sz="2963" b="1" dirty="0">
              <a:solidFill>
                <a:schemeClr val="bg1"/>
              </a:solidFill>
            </a:endParaRPr>
          </a:p>
          <a:p>
            <a:pPr marL="544234" indent="-544234">
              <a:lnSpc>
                <a:spcPct val="150000"/>
              </a:lnSpc>
              <a:buFontTx/>
              <a:buAutoNum type="arabicPeriod"/>
              <a:defRPr/>
            </a:pPr>
            <a:endParaRPr lang="cs-CZ" altLang="cs-CZ" sz="29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1" y="-20850"/>
            <a:ext cx="10784879" cy="687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4069976" y="2313613"/>
            <a:ext cx="7846537" cy="24373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79388"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1. O co nás </a:t>
            </a:r>
            <a:r>
              <a:rPr lang="cs-CZ" altLang="cs-CZ" sz="5714" b="1" dirty="0" smtClean="0">
                <a:solidFill>
                  <a:schemeClr val="bg1"/>
                </a:solidFill>
              </a:rPr>
              <a:t>připravil Ústavní </a:t>
            </a:r>
            <a:r>
              <a:rPr lang="cs-CZ" altLang="cs-CZ" sz="5714" b="1" dirty="0">
                <a:solidFill>
                  <a:schemeClr val="bg1"/>
                </a:solidFill>
              </a:rPr>
              <a:t>soud?</a:t>
            </a:r>
          </a:p>
          <a:p>
            <a:pPr marL="544234" indent="-544234" algn="r">
              <a:buFontTx/>
              <a:buAutoNum type="arabicPeriod"/>
              <a:defRPr/>
            </a:pPr>
            <a:endParaRPr lang="cs-CZ" altLang="cs-CZ" sz="1905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190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713399" y="264256"/>
            <a:ext cx="10074048" cy="59541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063">
              <a:defRPr/>
            </a:pPr>
            <a:r>
              <a:rPr lang="cs-CZ" sz="3809" b="1" dirty="0">
                <a:latin typeface="Arial" charset="0"/>
                <a:cs typeface="Arial" charset="0"/>
              </a:rPr>
              <a:t>Nález Ústavního soudu </a:t>
            </a:r>
            <a:r>
              <a:rPr lang="cs-CZ" sz="3809" b="1" dirty="0" err="1">
                <a:latin typeface="Arial" charset="0"/>
                <a:cs typeface="Arial" charset="0"/>
              </a:rPr>
              <a:t>sp</a:t>
            </a:r>
            <a:r>
              <a:rPr lang="cs-CZ" sz="3809" b="1" dirty="0">
                <a:latin typeface="Arial" charset="0"/>
                <a:cs typeface="Arial" charset="0"/>
              </a:rPr>
              <a:t>. zn.: PL ÚS 83/2008, ze dne 12.3.2008, č. 116/2008 Sb.</a:t>
            </a:r>
            <a:r>
              <a:rPr lang="cs-CZ" sz="3809" dirty="0">
                <a:latin typeface="Arial" charset="0"/>
                <a:cs typeface="Arial" charset="0"/>
              </a:rPr>
              <a:t> </a:t>
            </a:r>
            <a:endParaRPr lang="cs-CZ" sz="3809" dirty="0"/>
          </a:p>
          <a:p>
            <a:pPr marL="604704" indent="-266641">
              <a:buFontTx/>
              <a:buChar char="-"/>
              <a:defRPr/>
            </a:pPr>
            <a:r>
              <a:rPr lang="cs-CZ" altLang="cs-CZ" sz="2963" dirty="0"/>
              <a:t>zrušil majoritu odborů při uzavírání kolektivní smlouvy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dirty="0"/>
              <a:t>umožnil obejít KS vnitřním předpisem zaměstnavatele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dirty="0"/>
              <a:t>zrušil tradiční kontrolní oprávnění odborů v oblasti pracovněprávních vztahů, včetně BOZP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dirty="0"/>
              <a:t>zbavil zaměstnance malých podniků odborové ochrany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2963" dirty="0"/>
              <a:t>Již 4 roky nečinností blokuje snahu o dílčí nápravu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539" dirty="0"/>
              <a:t>zrušení výpovědi zaměstnanci a vyloučení nároku </a:t>
            </a:r>
            <a:r>
              <a:rPr lang="cs-CZ" altLang="cs-CZ" sz="2539" dirty="0" smtClean="0"/>
              <a:t>na podporu </a:t>
            </a:r>
            <a:r>
              <a:rPr lang="cs-CZ" altLang="cs-CZ" sz="2539" dirty="0"/>
              <a:t>v nezaměstnanost pro porušení režimu dočasně práce neschopného pojištěnce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539" dirty="0"/>
              <a:t>pokud jde o nastavení podmínek pro působení odborové organizace u zaměstnavatele </a:t>
            </a:r>
            <a:endParaRPr lang="cs-CZ" altLang="cs-CZ" sz="3809" b="1" dirty="0"/>
          </a:p>
        </p:txBody>
      </p:sp>
    </p:spTree>
    <p:extLst>
      <p:ext uri="{BB962C8B-B14F-4D97-AF65-F5344CB8AC3E}">
        <p14:creationId xmlns:p14="http://schemas.microsoft.com/office/powerpoint/2010/main" val="1562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" y="526"/>
            <a:ext cx="12192000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3424844" y="2313613"/>
            <a:ext cx="8491669" cy="24373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5714" b="1" dirty="0">
                <a:solidFill>
                  <a:schemeClr val="bg1"/>
                </a:solidFill>
              </a:rPr>
              <a:t>2. </a:t>
            </a:r>
            <a:r>
              <a:rPr lang="cs-CZ" sz="5714" b="1" dirty="0">
                <a:solidFill>
                  <a:schemeClr val="bg1"/>
                </a:solidFill>
              </a:rPr>
              <a:t>Co zaměstnancům provedla vláda pravice</a:t>
            </a:r>
            <a:r>
              <a:rPr lang="cs-CZ" sz="5714" b="1" dirty="0" smtClean="0">
                <a:solidFill>
                  <a:schemeClr val="bg1"/>
                </a:solidFill>
              </a:rPr>
              <a:t>?</a:t>
            </a:r>
            <a:endParaRPr lang="cs-CZ" altLang="cs-CZ" sz="5714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1905" b="1" dirty="0">
              <a:solidFill>
                <a:schemeClr val="bg1"/>
              </a:solidFill>
            </a:endParaRPr>
          </a:p>
          <a:p>
            <a:pPr marL="544234" indent="-544234">
              <a:buFontTx/>
              <a:buAutoNum type="arabicPeriod"/>
              <a:defRPr/>
            </a:pPr>
            <a:endParaRPr lang="cs-CZ" altLang="cs-CZ" sz="190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1859542" y="77797"/>
            <a:ext cx="10203115" cy="61496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063">
              <a:defRPr/>
            </a:pPr>
            <a:r>
              <a:rPr lang="cs-CZ" altLang="cs-CZ" sz="3809" b="1" dirty="0"/>
              <a:t>Podporovala prekérní formy práce </a:t>
            </a:r>
          </a:p>
          <a:p>
            <a:pPr marL="604704" indent="-266641">
              <a:buFontTx/>
              <a:buChar char="-"/>
              <a:defRPr/>
            </a:pPr>
            <a:r>
              <a:rPr lang="cs-CZ" altLang="cs-CZ" sz="3386" dirty="0">
                <a:latin typeface="Arial" charset="0"/>
                <a:cs typeface="Arial" charset="0"/>
              </a:rPr>
              <a:t>agenturní zaměstnávání, </a:t>
            </a:r>
            <a:r>
              <a:rPr lang="cs-CZ" altLang="cs-CZ" sz="3386" dirty="0" err="1">
                <a:latin typeface="Arial" charset="0"/>
                <a:cs typeface="Arial" charset="0"/>
              </a:rPr>
              <a:t>švarcsystém</a:t>
            </a:r>
            <a:r>
              <a:rPr lang="cs-CZ" altLang="cs-CZ" sz="3386" dirty="0">
                <a:latin typeface="Arial" charset="0"/>
                <a:cs typeface="Arial" charset="0"/>
              </a:rPr>
              <a:t>, práci     na dobu určitou, dohody o provedení práce apod. 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3174" dirty="0">
                <a:latin typeface="Arial" charset="0"/>
                <a:cs typeface="Arial" charset="0"/>
              </a:rPr>
              <a:t>vedou ke mzdovému dumpingu 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3174" dirty="0">
                <a:latin typeface="Arial" charset="0"/>
                <a:cs typeface="Arial" charset="0"/>
              </a:rPr>
              <a:t>zbavují zaměstnance </a:t>
            </a:r>
          </a:p>
          <a:p>
            <a:pPr marL="1814112" lvl="2" indent="-266641">
              <a:buFontTx/>
              <a:buChar char="-"/>
              <a:defRPr/>
            </a:pPr>
            <a:r>
              <a:rPr lang="cs-CZ" altLang="cs-CZ" sz="2963" dirty="0">
                <a:latin typeface="Arial" charset="0"/>
                <a:cs typeface="Arial" charset="0"/>
              </a:rPr>
              <a:t>pracovněprávní ochrany</a:t>
            </a:r>
          </a:p>
          <a:p>
            <a:pPr marL="1814112" lvl="2" indent="-266641">
              <a:buFontTx/>
              <a:buChar char="-"/>
              <a:defRPr/>
            </a:pPr>
            <a:r>
              <a:rPr lang="cs-CZ" altLang="cs-CZ" sz="2963" dirty="0">
                <a:latin typeface="Arial" charset="0"/>
                <a:cs typeface="Arial" charset="0"/>
              </a:rPr>
              <a:t>sociálního zabezpečení</a:t>
            </a:r>
          </a:p>
          <a:p>
            <a:pPr marL="1547471" lvl="2" indent="0">
              <a:defRPr/>
            </a:pPr>
            <a:endParaRPr lang="cs-CZ" altLang="cs-CZ" sz="2963" dirty="0">
              <a:latin typeface="Arial" charset="0"/>
              <a:cs typeface="Arial" charset="0"/>
            </a:endParaRPr>
          </a:p>
          <a:p>
            <a:pPr marL="338063">
              <a:defRPr/>
            </a:pPr>
            <a:r>
              <a:rPr lang="cs-CZ" altLang="cs-CZ" sz="3809" b="1" dirty="0"/>
              <a:t>Umožnila kontrolu pracovní neschopnosti zaměstnavatelem včetně výpovědi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narušování soukromí zaměstnance zaměstnavatelem v době léčení je nepřijatelné</a:t>
            </a:r>
          </a:p>
        </p:txBody>
      </p:sp>
    </p:spTree>
    <p:extLst>
      <p:ext uri="{BB962C8B-B14F-4D97-AF65-F5344CB8AC3E}">
        <p14:creationId xmlns:p14="http://schemas.microsoft.com/office/powerpoint/2010/main" val="12842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4"/>
          <p:cNvSpPr>
            <a:spLocks noChangeArrowheads="1"/>
          </p:cNvSpPr>
          <p:nvPr/>
        </p:nvSpPr>
        <p:spPr bwMode="auto">
          <a:xfrm>
            <a:off x="2103113" y="281053"/>
            <a:ext cx="9868835" cy="57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50825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/>
              <a:t>Snížila odstupné až o dvojnásobek průměrného výdělku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zejména mladým zaměstnancům zvýšila riziko propouštění při tzv. organizačních změnách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/>
              <a:t>Prodloužila práci na dobu určitou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zvýšila nejistotu zaměstnání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snížila pracovněprávní ochranu zaměstnanců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zhoršila možnosti kariérního růstu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cs-CZ" sz="2963"/>
              <a:t>zhoršila vyhlídky pro získání hypotéky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3809" b="1"/>
              <a:t>Zhoršila ochranu zaměstnanců         před diskriminací</a:t>
            </a:r>
            <a:endParaRPr lang="cs-CZ" altLang="cs-CZ" sz="2963" b="1"/>
          </a:p>
        </p:txBody>
      </p:sp>
    </p:spTree>
    <p:extLst>
      <p:ext uri="{BB962C8B-B14F-4D97-AF65-F5344CB8AC3E}">
        <p14:creationId xmlns:p14="http://schemas.microsoft.com/office/powerpoint/2010/main" val="42518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3"/>
          <p:cNvSpPr>
            <a:spLocks noChangeArrowheads="1"/>
          </p:cNvSpPr>
          <p:nvPr/>
        </p:nvSpPr>
        <p:spPr bwMode="auto">
          <a:xfrm>
            <a:off x="2029201" y="247457"/>
            <a:ext cx="9878914" cy="611738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z="1481" dirty="0">
              <a:solidFill>
                <a:srgbClr val="000000"/>
              </a:solidFill>
            </a:endParaRPr>
          </a:p>
          <a:p>
            <a:pPr>
              <a:defRPr/>
            </a:pPr>
            <a:endParaRPr lang="cs-CZ" altLang="cs-CZ" sz="1270" b="1" dirty="0"/>
          </a:p>
          <a:p>
            <a:pPr marL="338063">
              <a:defRPr/>
            </a:pPr>
            <a:r>
              <a:rPr lang="cs-CZ" altLang="cs-CZ" sz="3809" b="1" dirty="0"/>
              <a:t>Omezila odborová práva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Zrušila spolurozhodování odborů v oblasti pracovněprávních vztahů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sz="2963" dirty="0"/>
              <a:t>Zrušila exkluzivitu kolektivní smlouvy                  při sjednávání příplatků za noční práci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sz="2963" dirty="0"/>
              <a:t>Zkrátila ochranu plynoucí z původní kolektivní smlouvy při přechodu práv a povinností</a:t>
            </a:r>
          </a:p>
          <a:p>
            <a:pPr marL="1390820" lvl="1" indent="-266641">
              <a:buFontTx/>
              <a:buChar char="-"/>
              <a:defRPr/>
            </a:pPr>
            <a:r>
              <a:rPr lang="cs-CZ" sz="2963" dirty="0"/>
              <a:t>Snížila příspěvek státu na kontrolní činnost odborových organizací v oblasti BOZP</a:t>
            </a:r>
            <a:endParaRPr lang="cs-CZ" altLang="cs-CZ" sz="2963" dirty="0"/>
          </a:p>
          <a:p>
            <a:pPr marL="1390820" lvl="1" indent="-266641">
              <a:buFontTx/>
              <a:buChar char="-"/>
              <a:defRPr/>
            </a:pPr>
            <a:r>
              <a:rPr lang="cs-CZ" altLang="cs-CZ" sz="2963" dirty="0"/>
              <a:t>Zrušila zastoupení zaměstnanců v dozorčích radách akciových společností</a:t>
            </a:r>
          </a:p>
          <a:p>
            <a:pPr lvl="1">
              <a:defRPr/>
            </a:pPr>
            <a:endParaRPr lang="cs-CZ" altLang="cs-CZ" sz="2963" b="1" dirty="0"/>
          </a:p>
        </p:txBody>
      </p:sp>
    </p:spTree>
    <p:extLst>
      <p:ext uri="{BB962C8B-B14F-4D97-AF65-F5344CB8AC3E}">
        <p14:creationId xmlns:p14="http://schemas.microsoft.com/office/powerpoint/2010/main" val="14558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123" r="14862" b="3123"/>
          <a:stretch>
            <a:fillRect/>
          </a:stretch>
        </p:blipFill>
        <p:spPr bwMode="auto">
          <a:xfrm>
            <a:off x="1" y="526"/>
            <a:ext cx="12192000" cy="68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-260369" y="-229607"/>
            <a:ext cx="1965369" cy="7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2963"/>
          </a:p>
        </p:txBody>
      </p:sp>
      <p:sp>
        <p:nvSpPr>
          <p:cNvPr id="5124" name="Obdélník 5"/>
          <p:cNvSpPr>
            <a:spLocks noChangeArrowheads="1"/>
          </p:cNvSpPr>
          <p:nvPr/>
        </p:nvSpPr>
        <p:spPr bwMode="auto">
          <a:xfrm>
            <a:off x="6118167" y="2796584"/>
            <a:ext cx="5798346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sz="6000" b="1" dirty="0">
                <a:solidFill>
                  <a:schemeClr val="bg1"/>
                </a:solidFill>
              </a:rPr>
              <a:t>3. Co chceme? </a:t>
            </a:r>
          </a:p>
        </p:txBody>
      </p:sp>
    </p:spTree>
    <p:extLst>
      <p:ext uri="{BB962C8B-B14F-4D97-AF65-F5344CB8AC3E}">
        <p14:creationId xmlns:p14="http://schemas.microsoft.com/office/powerpoint/2010/main" val="29376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-prezentace-16-9.potx" id="{B41DBD5B-2C8C-4E7A-A152-87C04558D80B}" vid="{8D04CF6E-51B4-4DBE-A806-70E9CDFCF0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698</Words>
  <Application>Microsoft Office PowerPoint</Application>
  <PresentationFormat>Širokoúhlá obrazovka</PresentationFormat>
  <Paragraphs>120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Motiv Office</vt:lpstr>
      <vt:lpstr>#ZakonikPrace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ČMKOS</dc:creator>
  <cp:lastModifiedBy>Václav Procházka</cp:lastModifiedBy>
  <cp:revision>11</cp:revision>
  <dcterms:created xsi:type="dcterms:W3CDTF">2015-10-13T09:21:20Z</dcterms:created>
  <dcterms:modified xsi:type="dcterms:W3CDTF">2016-09-06T23:50:55Z</dcterms:modified>
</cp:coreProperties>
</file>